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6"/>
  </p:notesMasterIdLst>
  <p:sldIdLst>
    <p:sldId id="256" r:id="rId2"/>
    <p:sldId id="257" r:id="rId3"/>
    <p:sldId id="262" r:id="rId4"/>
    <p:sldId id="260" r:id="rId5"/>
    <p:sldId id="263" r:id="rId6"/>
    <p:sldId id="259" r:id="rId7"/>
    <p:sldId id="258" r:id="rId8"/>
    <p:sldId id="261" r:id="rId9"/>
    <p:sldId id="266" r:id="rId10"/>
    <p:sldId id="265" r:id="rId11"/>
    <p:sldId id="268" r:id="rId12"/>
    <p:sldId id="264"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B58"/>
    <a:srgbClr val="9CBC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62"/>
  </p:normalViewPr>
  <p:slideViewPr>
    <p:cSldViewPr snapToGrid="0" snapToObjects="1">
      <p:cViewPr varScale="1">
        <p:scale>
          <a:sx n="103" d="100"/>
          <a:sy n="103" d="100"/>
        </p:scale>
        <p:origin x="8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57651-990D-2D45-9CDC-B14B8FE5DBF2}" type="datetimeFigureOut">
              <a:rPr lang="en-US" smtClean="0"/>
              <a:t>9/23/20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A5C02-3948-9C45-9A8D-C0A9A51AAE94}" type="slidenum">
              <a:rPr lang="en-US" smtClean="0"/>
              <a:t>‹#›</a:t>
            </a:fld>
            <a:endParaRPr lang="en-US"/>
          </a:p>
        </p:txBody>
      </p:sp>
    </p:spTree>
    <p:extLst>
      <p:ext uri="{BB962C8B-B14F-4D97-AF65-F5344CB8AC3E}">
        <p14:creationId xmlns:p14="http://schemas.microsoft.com/office/powerpoint/2010/main" val="42787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3A5C02-3948-9C45-9A8D-C0A9A51AAE94}" type="slidenum">
              <a:rPr lang="en-US" smtClean="0"/>
              <a:t>1</a:t>
            </a:fld>
            <a:endParaRPr lang="en-US"/>
          </a:p>
        </p:txBody>
      </p:sp>
    </p:spTree>
    <p:extLst>
      <p:ext uri="{BB962C8B-B14F-4D97-AF65-F5344CB8AC3E}">
        <p14:creationId xmlns:p14="http://schemas.microsoft.com/office/powerpoint/2010/main" val="306377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3A5C02-3948-9C45-9A8D-C0A9A51AAE94}" type="slidenum">
              <a:rPr lang="en-US" smtClean="0"/>
              <a:t>12</a:t>
            </a:fld>
            <a:endParaRPr lang="en-US"/>
          </a:p>
        </p:txBody>
      </p:sp>
    </p:spTree>
    <p:extLst>
      <p:ext uri="{BB962C8B-B14F-4D97-AF65-F5344CB8AC3E}">
        <p14:creationId xmlns:p14="http://schemas.microsoft.com/office/powerpoint/2010/main" val="2416113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0A85A98-0B1D-5742-B779-502F6775DE58}" type="datetimeFigureOut">
              <a:rPr lang="en-US" smtClean="0"/>
              <a:t>9/23/20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098A17D8-FAFE-FA4A-9188-C6E5C8B611D4}" type="slidenum">
              <a:rPr lang="en-US" smtClean="0"/>
              <a:t>‹#›</a:t>
            </a:fld>
            <a:endParaRPr lang="en-US"/>
          </a:p>
        </p:txBody>
      </p:sp>
    </p:spTree>
    <p:extLst>
      <p:ext uri="{BB962C8B-B14F-4D97-AF65-F5344CB8AC3E}">
        <p14:creationId xmlns:p14="http://schemas.microsoft.com/office/powerpoint/2010/main" val="206681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A85A98-0B1D-5742-B779-502F6775DE58}"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A17D8-FAFE-FA4A-9188-C6E5C8B611D4}" type="slidenum">
              <a:rPr lang="en-US" smtClean="0"/>
              <a:t>‹#›</a:t>
            </a:fld>
            <a:endParaRPr lang="en-US"/>
          </a:p>
        </p:txBody>
      </p:sp>
    </p:spTree>
    <p:extLst>
      <p:ext uri="{BB962C8B-B14F-4D97-AF65-F5344CB8AC3E}">
        <p14:creationId xmlns:p14="http://schemas.microsoft.com/office/powerpoint/2010/main" val="375687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A85A98-0B1D-5742-B779-502F6775DE58}"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A17D8-FAFE-FA4A-9188-C6E5C8B611D4}" type="slidenum">
              <a:rPr lang="en-US" smtClean="0"/>
              <a:t>‹#›</a:t>
            </a:fld>
            <a:endParaRPr lang="en-US"/>
          </a:p>
        </p:txBody>
      </p:sp>
    </p:spTree>
    <p:extLst>
      <p:ext uri="{BB962C8B-B14F-4D97-AF65-F5344CB8AC3E}">
        <p14:creationId xmlns:p14="http://schemas.microsoft.com/office/powerpoint/2010/main" val="599063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A85A98-0B1D-5742-B779-502F6775DE58}"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A17D8-FAFE-FA4A-9188-C6E5C8B611D4}"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71586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A85A98-0B1D-5742-B779-502F6775DE58}"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A17D8-FAFE-FA4A-9188-C6E5C8B611D4}" type="slidenum">
              <a:rPr lang="en-US" smtClean="0"/>
              <a:t>‹#›</a:t>
            </a:fld>
            <a:endParaRPr lang="en-US"/>
          </a:p>
        </p:txBody>
      </p:sp>
    </p:spTree>
    <p:extLst>
      <p:ext uri="{BB962C8B-B14F-4D97-AF65-F5344CB8AC3E}">
        <p14:creationId xmlns:p14="http://schemas.microsoft.com/office/powerpoint/2010/main" val="2212936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50A85A98-0B1D-5742-B779-502F6775DE58}" type="datetimeFigureOut">
              <a:rPr lang="en-US" smtClean="0"/>
              <a:t>9/23/20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8A17D8-FAFE-FA4A-9188-C6E5C8B611D4}" type="slidenum">
              <a:rPr lang="en-US" smtClean="0"/>
              <a:t>‹#›</a:t>
            </a:fld>
            <a:endParaRPr lang="en-US"/>
          </a:p>
        </p:txBody>
      </p:sp>
    </p:spTree>
    <p:extLst>
      <p:ext uri="{BB962C8B-B14F-4D97-AF65-F5344CB8AC3E}">
        <p14:creationId xmlns:p14="http://schemas.microsoft.com/office/powerpoint/2010/main" val="3367252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50A85A98-0B1D-5742-B779-502F6775DE58}" type="datetimeFigureOut">
              <a:rPr lang="en-US" smtClean="0"/>
              <a:t>9/23/20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8A17D8-FAFE-FA4A-9188-C6E5C8B611D4}" type="slidenum">
              <a:rPr lang="en-US" smtClean="0"/>
              <a:t>‹#›</a:t>
            </a:fld>
            <a:endParaRPr lang="en-US"/>
          </a:p>
        </p:txBody>
      </p:sp>
    </p:spTree>
    <p:extLst>
      <p:ext uri="{BB962C8B-B14F-4D97-AF65-F5344CB8AC3E}">
        <p14:creationId xmlns:p14="http://schemas.microsoft.com/office/powerpoint/2010/main" val="1527330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0A85A98-0B1D-5742-B779-502F6775DE58}"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A17D8-FAFE-FA4A-9188-C6E5C8B611D4}" type="slidenum">
              <a:rPr lang="en-US" smtClean="0"/>
              <a:t>‹#›</a:t>
            </a:fld>
            <a:endParaRPr lang="en-US"/>
          </a:p>
        </p:txBody>
      </p:sp>
    </p:spTree>
    <p:extLst>
      <p:ext uri="{BB962C8B-B14F-4D97-AF65-F5344CB8AC3E}">
        <p14:creationId xmlns:p14="http://schemas.microsoft.com/office/powerpoint/2010/main" val="4092297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0A85A98-0B1D-5742-B779-502F6775DE58}"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A17D8-FAFE-FA4A-9188-C6E5C8B611D4}" type="slidenum">
              <a:rPr lang="en-US" smtClean="0"/>
              <a:t>‹#›</a:t>
            </a:fld>
            <a:endParaRPr lang="en-US"/>
          </a:p>
        </p:txBody>
      </p:sp>
    </p:spTree>
    <p:extLst>
      <p:ext uri="{BB962C8B-B14F-4D97-AF65-F5344CB8AC3E}">
        <p14:creationId xmlns:p14="http://schemas.microsoft.com/office/powerpoint/2010/main" val="320961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0A85A98-0B1D-5742-B779-502F6775DE58}"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A17D8-FAFE-FA4A-9188-C6E5C8B611D4}" type="slidenum">
              <a:rPr lang="en-US" smtClean="0"/>
              <a:t>‹#›</a:t>
            </a:fld>
            <a:endParaRPr lang="en-US"/>
          </a:p>
        </p:txBody>
      </p:sp>
    </p:spTree>
    <p:extLst>
      <p:ext uri="{BB962C8B-B14F-4D97-AF65-F5344CB8AC3E}">
        <p14:creationId xmlns:p14="http://schemas.microsoft.com/office/powerpoint/2010/main" val="210671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0A85A98-0B1D-5742-B779-502F6775DE58}"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A17D8-FAFE-FA4A-9188-C6E5C8B611D4}" type="slidenum">
              <a:rPr lang="en-US" smtClean="0"/>
              <a:t>‹#›</a:t>
            </a:fld>
            <a:endParaRPr lang="en-US"/>
          </a:p>
        </p:txBody>
      </p:sp>
    </p:spTree>
    <p:extLst>
      <p:ext uri="{BB962C8B-B14F-4D97-AF65-F5344CB8AC3E}">
        <p14:creationId xmlns:p14="http://schemas.microsoft.com/office/powerpoint/2010/main" val="225667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0A85A98-0B1D-5742-B779-502F6775DE58}"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A17D8-FAFE-FA4A-9188-C6E5C8B611D4}" type="slidenum">
              <a:rPr lang="en-US" smtClean="0"/>
              <a:t>‹#›</a:t>
            </a:fld>
            <a:endParaRPr lang="en-US"/>
          </a:p>
        </p:txBody>
      </p:sp>
    </p:spTree>
    <p:extLst>
      <p:ext uri="{BB962C8B-B14F-4D97-AF65-F5344CB8AC3E}">
        <p14:creationId xmlns:p14="http://schemas.microsoft.com/office/powerpoint/2010/main" val="2785351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0A85A98-0B1D-5742-B779-502F6775DE58}" type="datetimeFigureOut">
              <a:rPr lang="en-US" smtClean="0"/>
              <a:t>9/23/20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8A17D8-FAFE-FA4A-9188-C6E5C8B611D4}" type="slidenum">
              <a:rPr lang="en-US" smtClean="0"/>
              <a:t>‹#›</a:t>
            </a:fld>
            <a:endParaRPr lang="en-US"/>
          </a:p>
        </p:txBody>
      </p:sp>
    </p:spTree>
    <p:extLst>
      <p:ext uri="{BB962C8B-B14F-4D97-AF65-F5344CB8AC3E}">
        <p14:creationId xmlns:p14="http://schemas.microsoft.com/office/powerpoint/2010/main" val="1842710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0A85A98-0B1D-5742-B779-502F6775DE58}" type="datetimeFigureOut">
              <a:rPr lang="en-US" smtClean="0"/>
              <a:t>9/23/20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8A17D8-FAFE-FA4A-9188-C6E5C8B611D4}" type="slidenum">
              <a:rPr lang="en-US" smtClean="0"/>
              <a:t>‹#›</a:t>
            </a:fld>
            <a:endParaRPr lang="en-US"/>
          </a:p>
        </p:txBody>
      </p:sp>
    </p:spTree>
    <p:extLst>
      <p:ext uri="{BB962C8B-B14F-4D97-AF65-F5344CB8AC3E}">
        <p14:creationId xmlns:p14="http://schemas.microsoft.com/office/powerpoint/2010/main" val="220438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85A98-0B1D-5742-B779-502F6775DE58}" type="datetimeFigureOut">
              <a:rPr lang="en-US" smtClean="0"/>
              <a:t>9/23/20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8A17D8-FAFE-FA4A-9188-C6E5C8B611D4}" type="slidenum">
              <a:rPr lang="en-US" smtClean="0"/>
              <a:t>‹#›</a:t>
            </a:fld>
            <a:endParaRPr lang="en-US"/>
          </a:p>
        </p:txBody>
      </p:sp>
    </p:spTree>
    <p:extLst>
      <p:ext uri="{BB962C8B-B14F-4D97-AF65-F5344CB8AC3E}">
        <p14:creationId xmlns:p14="http://schemas.microsoft.com/office/powerpoint/2010/main" val="4114717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A85A98-0B1D-5742-B779-502F6775DE58}"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A17D8-FAFE-FA4A-9188-C6E5C8B611D4}" type="slidenum">
              <a:rPr lang="en-US" smtClean="0"/>
              <a:t>‹#›</a:t>
            </a:fld>
            <a:endParaRPr lang="en-US"/>
          </a:p>
        </p:txBody>
      </p:sp>
    </p:spTree>
    <p:extLst>
      <p:ext uri="{BB962C8B-B14F-4D97-AF65-F5344CB8AC3E}">
        <p14:creationId xmlns:p14="http://schemas.microsoft.com/office/powerpoint/2010/main" val="1615834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A85A98-0B1D-5742-B779-502F6775DE58}"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A17D8-FAFE-FA4A-9188-C6E5C8B611D4}" type="slidenum">
              <a:rPr lang="en-US" smtClean="0"/>
              <a:t>‹#›</a:t>
            </a:fld>
            <a:endParaRPr lang="en-US"/>
          </a:p>
        </p:txBody>
      </p:sp>
    </p:spTree>
    <p:extLst>
      <p:ext uri="{BB962C8B-B14F-4D97-AF65-F5344CB8AC3E}">
        <p14:creationId xmlns:p14="http://schemas.microsoft.com/office/powerpoint/2010/main" val="413844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0A85A98-0B1D-5742-B779-502F6775DE58}" type="datetimeFigureOut">
              <a:rPr lang="en-US" smtClean="0"/>
              <a:t>9/23/20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8A17D8-FAFE-FA4A-9188-C6E5C8B611D4}" type="slidenum">
              <a:rPr lang="en-US" smtClean="0"/>
              <a:t>‹#›</a:t>
            </a:fld>
            <a:endParaRPr lang="en-US"/>
          </a:p>
        </p:txBody>
      </p:sp>
    </p:spTree>
    <p:extLst>
      <p:ext uri="{BB962C8B-B14F-4D97-AF65-F5344CB8AC3E}">
        <p14:creationId xmlns:p14="http://schemas.microsoft.com/office/powerpoint/2010/main" val="50762277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www.phonicsplay.com/" TargetMode="External"/><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oxfordowl.com/" TargetMode="External"/><Relationship Id="rId5" Type="http://schemas.openxmlformats.org/officeDocument/2006/relationships/hyperlink" Target="http://www.bbcbitesize.com/" TargetMode="External"/><Relationship Id="rId4" Type="http://schemas.openxmlformats.org/officeDocument/2006/relationships/hyperlink" Target="http://www.topmarks.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4DFB-25FB-AB40-AEB4-D3E2B19AD859}"/>
              </a:ext>
            </a:extLst>
          </p:cNvPr>
          <p:cNvSpPr>
            <a:spLocks noGrp="1"/>
          </p:cNvSpPr>
          <p:nvPr>
            <p:ph type="ctrTitle"/>
          </p:nvPr>
        </p:nvSpPr>
        <p:spPr>
          <a:xfrm>
            <a:off x="1288474" y="221673"/>
            <a:ext cx="9379526" cy="1250372"/>
          </a:xfrm>
        </p:spPr>
        <p:txBody>
          <a:bodyPr>
            <a:normAutofit/>
          </a:bodyPr>
          <a:lstStyle/>
          <a:p>
            <a:r>
              <a:rPr lang="en-US" dirty="0"/>
              <a:t>Welcome parents anD families</a:t>
            </a:r>
          </a:p>
        </p:txBody>
      </p:sp>
      <p:sp>
        <p:nvSpPr>
          <p:cNvPr id="3" name="Subtitle 2">
            <a:extLst>
              <a:ext uri="{FF2B5EF4-FFF2-40B4-BE49-F238E27FC236}">
                <a16:creationId xmlns:a16="http://schemas.microsoft.com/office/drawing/2014/main" id="{69966CB8-6854-4E4F-B62C-4C99503B466C}"/>
              </a:ext>
            </a:extLst>
          </p:cNvPr>
          <p:cNvSpPr>
            <a:spLocks noGrp="1"/>
          </p:cNvSpPr>
          <p:nvPr>
            <p:ph type="subTitle" idx="1"/>
          </p:nvPr>
        </p:nvSpPr>
        <p:spPr>
          <a:xfrm>
            <a:off x="7412251" y="4946073"/>
            <a:ext cx="8791575" cy="1911927"/>
          </a:xfrm>
        </p:spPr>
        <p:txBody>
          <a:bodyPr>
            <a:normAutofit fontScale="92500" lnSpcReduction="10000"/>
          </a:bodyPr>
          <a:lstStyle/>
          <a:p>
            <a:endParaRPr lang="en-US" dirty="0"/>
          </a:p>
          <a:p>
            <a:endParaRPr lang="en-US" dirty="0"/>
          </a:p>
          <a:p>
            <a:endParaRPr lang="en-US" dirty="0"/>
          </a:p>
          <a:p>
            <a:r>
              <a:rPr lang="en-US" sz="3200" dirty="0" err="1">
                <a:solidFill>
                  <a:schemeClr val="tx1"/>
                </a:solidFill>
              </a:rPr>
              <a:t>Mrs</a:t>
            </a:r>
            <a:r>
              <a:rPr lang="en-US" sz="3200" dirty="0">
                <a:solidFill>
                  <a:schemeClr val="tx1"/>
                </a:solidFill>
              </a:rPr>
              <a:t> horn and </a:t>
            </a:r>
            <a:r>
              <a:rPr lang="en-US" sz="3200" dirty="0" err="1">
                <a:solidFill>
                  <a:schemeClr val="tx1"/>
                </a:solidFill>
              </a:rPr>
              <a:t>mr</a:t>
            </a:r>
            <a:r>
              <a:rPr lang="en-US" sz="3200" dirty="0">
                <a:solidFill>
                  <a:schemeClr val="tx1"/>
                </a:solidFill>
              </a:rPr>
              <a:t> pitcher</a:t>
            </a:r>
          </a:p>
        </p:txBody>
      </p:sp>
      <p:pic>
        <p:nvPicPr>
          <p:cNvPr id="4" name="Picture 3">
            <a:extLst>
              <a:ext uri="{FF2B5EF4-FFF2-40B4-BE49-F238E27FC236}">
                <a16:creationId xmlns:a16="http://schemas.microsoft.com/office/drawing/2014/main" id="{6E0B09C9-DC5D-5046-8E90-949AF2B20A95}"/>
              </a:ext>
            </a:extLst>
          </p:cNvPr>
          <p:cNvPicPr>
            <a:picLocks noChangeAspect="1"/>
          </p:cNvPicPr>
          <p:nvPr/>
        </p:nvPicPr>
        <p:blipFill>
          <a:blip r:embed="rId3"/>
          <a:stretch>
            <a:fillRect/>
          </a:stretch>
        </p:blipFill>
        <p:spPr>
          <a:xfrm>
            <a:off x="1007431" y="1472044"/>
            <a:ext cx="6579617" cy="4672013"/>
          </a:xfrm>
          <a:prstGeom prst="rect">
            <a:avLst/>
          </a:prstGeom>
        </p:spPr>
      </p:pic>
    </p:spTree>
    <p:extLst>
      <p:ext uri="{BB962C8B-B14F-4D97-AF65-F5344CB8AC3E}">
        <p14:creationId xmlns:p14="http://schemas.microsoft.com/office/powerpoint/2010/main" val="87055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A37B-7B93-FC42-AF24-6356C0F9796C}"/>
              </a:ext>
            </a:extLst>
          </p:cNvPr>
          <p:cNvSpPr>
            <a:spLocks noGrp="1"/>
          </p:cNvSpPr>
          <p:nvPr>
            <p:ph type="title"/>
          </p:nvPr>
        </p:nvSpPr>
        <p:spPr/>
        <p:txBody>
          <a:bodyPr/>
          <a:lstStyle/>
          <a:p>
            <a:r>
              <a:rPr lang="en-US" dirty="0"/>
              <a:t>Key dates</a:t>
            </a:r>
          </a:p>
        </p:txBody>
      </p:sp>
      <p:sp>
        <p:nvSpPr>
          <p:cNvPr id="3" name="Content Placeholder 2">
            <a:extLst>
              <a:ext uri="{FF2B5EF4-FFF2-40B4-BE49-F238E27FC236}">
                <a16:creationId xmlns:a16="http://schemas.microsoft.com/office/drawing/2014/main" id="{857B155B-8E8A-CE45-BA4B-728636B7DF11}"/>
              </a:ext>
            </a:extLst>
          </p:cNvPr>
          <p:cNvSpPr>
            <a:spLocks noGrp="1"/>
          </p:cNvSpPr>
          <p:nvPr>
            <p:ph idx="1"/>
          </p:nvPr>
        </p:nvSpPr>
        <p:spPr/>
        <p:txBody>
          <a:bodyPr/>
          <a:lstStyle/>
          <a:p>
            <a:r>
              <a:rPr lang="en-US" dirty="0"/>
              <a:t>Phonic screening check; </a:t>
            </a:r>
          </a:p>
          <a:p>
            <a:pPr marL="0" indent="0">
              <a:buNone/>
            </a:pPr>
            <a:r>
              <a:rPr lang="en-US" dirty="0"/>
              <a:t>Year 2 children will be sitting their assessment in the Autumn term (beginning of December)</a:t>
            </a:r>
          </a:p>
          <a:p>
            <a:pPr marL="0" indent="0">
              <a:buNone/>
            </a:pPr>
            <a:r>
              <a:rPr lang="en-US" dirty="0"/>
              <a:t>Year 1 children will be sitting their assessment at the end of the Summer term.</a:t>
            </a:r>
          </a:p>
        </p:txBody>
      </p:sp>
    </p:spTree>
    <p:extLst>
      <p:ext uri="{BB962C8B-B14F-4D97-AF65-F5344CB8AC3E}">
        <p14:creationId xmlns:p14="http://schemas.microsoft.com/office/powerpoint/2010/main" val="694973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BB0C-F79D-F248-B7A3-CCAB09D4C466}"/>
              </a:ext>
            </a:extLst>
          </p:cNvPr>
          <p:cNvSpPr>
            <a:spLocks noGrp="1"/>
          </p:cNvSpPr>
          <p:nvPr>
            <p:ph type="title"/>
          </p:nvPr>
        </p:nvSpPr>
        <p:spPr/>
        <p:txBody>
          <a:bodyPr/>
          <a:lstStyle/>
          <a:p>
            <a:r>
              <a:rPr lang="en-US" dirty="0"/>
              <a:t>EXAMPLES OF THE SCREENING CHECK</a:t>
            </a:r>
          </a:p>
        </p:txBody>
      </p:sp>
      <p:sp>
        <p:nvSpPr>
          <p:cNvPr id="3" name="Content Placeholder 2">
            <a:extLst>
              <a:ext uri="{FF2B5EF4-FFF2-40B4-BE49-F238E27FC236}">
                <a16:creationId xmlns:a16="http://schemas.microsoft.com/office/drawing/2014/main" id="{6DD47D05-C7E3-C146-9C36-927A0AEF261E}"/>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892B8414-9F78-5A4D-9090-E3E72AE3E1D9}"/>
              </a:ext>
            </a:extLst>
          </p:cNvPr>
          <p:cNvPicPr>
            <a:picLocks noChangeAspect="1"/>
          </p:cNvPicPr>
          <p:nvPr/>
        </p:nvPicPr>
        <p:blipFill>
          <a:blip r:embed="rId2"/>
          <a:stretch>
            <a:fillRect/>
          </a:stretch>
        </p:blipFill>
        <p:spPr>
          <a:xfrm>
            <a:off x="542322" y="2305844"/>
            <a:ext cx="2980960" cy="3429000"/>
          </a:xfrm>
          <a:prstGeom prst="rect">
            <a:avLst/>
          </a:prstGeom>
        </p:spPr>
      </p:pic>
      <p:pic>
        <p:nvPicPr>
          <p:cNvPr id="5" name="Picture 4">
            <a:extLst>
              <a:ext uri="{FF2B5EF4-FFF2-40B4-BE49-F238E27FC236}">
                <a16:creationId xmlns:a16="http://schemas.microsoft.com/office/drawing/2014/main" id="{EE3A57AF-1873-7840-99D5-000D5A3B8A60}"/>
              </a:ext>
            </a:extLst>
          </p:cNvPr>
          <p:cNvPicPr>
            <a:picLocks noChangeAspect="1"/>
          </p:cNvPicPr>
          <p:nvPr/>
        </p:nvPicPr>
        <p:blipFill>
          <a:blip r:embed="rId3"/>
          <a:stretch>
            <a:fillRect/>
          </a:stretch>
        </p:blipFill>
        <p:spPr>
          <a:xfrm>
            <a:off x="7477633" y="2305844"/>
            <a:ext cx="3064643" cy="3429000"/>
          </a:xfrm>
          <a:prstGeom prst="rect">
            <a:avLst/>
          </a:prstGeom>
        </p:spPr>
      </p:pic>
      <p:pic>
        <p:nvPicPr>
          <p:cNvPr id="6" name="Picture 5">
            <a:extLst>
              <a:ext uri="{FF2B5EF4-FFF2-40B4-BE49-F238E27FC236}">
                <a16:creationId xmlns:a16="http://schemas.microsoft.com/office/drawing/2014/main" id="{FFF75AA7-0E63-B843-9ED4-48A4132A11AD}"/>
              </a:ext>
            </a:extLst>
          </p:cNvPr>
          <p:cNvPicPr>
            <a:picLocks noChangeAspect="1"/>
          </p:cNvPicPr>
          <p:nvPr/>
        </p:nvPicPr>
        <p:blipFill>
          <a:blip r:embed="rId4"/>
          <a:stretch>
            <a:fillRect/>
          </a:stretch>
        </p:blipFill>
        <p:spPr>
          <a:xfrm>
            <a:off x="3991538" y="2305844"/>
            <a:ext cx="2980960" cy="3462732"/>
          </a:xfrm>
          <a:prstGeom prst="rect">
            <a:avLst/>
          </a:prstGeom>
        </p:spPr>
      </p:pic>
    </p:spTree>
    <p:extLst>
      <p:ext uri="{BB962C8B-B14F-4D97-AF65-F5344CB8AC3E}">
        <p14:creationId xmlns:p14="http://schemas.microsoft.com/office/powerpoint/2010/main" val="570867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CF3E-D0C2-634F-BF54-5DB11836C5D9}"/>
              </a:ext>
            </a:extLst>
          </p:cNvPr>
          <p:cNvSpPr>
            <a:spLocks noGrp="1"/>
          </p:cNvSpPr>
          <p:nvPr>
            <p:ph type="title"/>
          </p:nvPr>
        </p:nvSpPr>
        <p:spPr/>
        <p:txBody>
          <a:bodyPr/>
          <a:lstStyle/>
          <a:p>
            <a:r>
              <a:rPr lang="en-US" dirty="0"/>
              <a:t>How can parents help?</a:t>
            </a:r>
          </a:p>
        </p:txBody>
      </p:sp>
      <p:sp>
        <p:nvSpPr>
          <p:cNvPr id="3" name="Content Placeholder 2">
            <a:extLst>
              <a:ext uri="{FF2B5EF4-FFF2-40B4-BE49-F238E27FC236}">
                <a16:creationId xmlns:a16="http://schemas.microsoft.com/office/drawing/2014/main" id="{BC460415-5BDF-524C-B8EA-3435E5446C91}"/>
              </a:ext>
            </a:extLst>
          </p:cNvPr>
          <p:cNvSpPr>
            <a:spLocks noGrp="1"/>
          </p:cNvSpPr>
          <p:nvPr>
            <p:ph idx="1"/>
          </p:nvPr>
        </p:nvSpPr>
        <p:spPr/>
        <p:txBody>
          <a:bodyPr>
            <a:normAutofit/>
          </a:bodyPr>
          <a:lstStyle/>
          <a:p>
            <a:pPr marL="0" indent="0">
              <a:buNone/>
            </a:pPr>
            <a:r>
              <a:rPr lang="en-US" dirty="0"/>
              <a:t>Communicate via Dojo and phone calls after schools </a:t>
            </a:r>
          </a:p>
          <a:p>
            <a:pPr marL="0" indent="0">
              <a:buNone/>
            </a:pPr>
            <a:r>
              <a:rPr lang="en-US" dirty="0"/>
              <a:t>Useful websites and inks</a:t>
            </a:r>
          </a:p>
          <a:p>
            <a:pPr marL="0" indent="0">
              <a:buNone/>
            </a:pPr>
            <a:r>
              <a:rPr lang="en-US" dirty="0">
                <a:hlinkClick r:id="rId3"/>
              </a:rPr>
              <a:t>www.phonicsplay.com</a:t>
            </a:r>
            <a:r>
              <a:rPr lang="en-US" dirty="0"/>
              <a:t> </a:t>
            </a:r>
          </a:p>
          <a:p>
            <a:pPr marL="0" indent="0">
              <a:buNone/>
            </a:pPr>
            <a:r>
              <a:rPr lang="en-US" dirty="0">
                <a:hlinkClick r:id="rId4"/>
              </a:rPr>
              <a:t>www.topmarks.com</a:t>
            </a:r>
            <a:endParaRPr lang="en-US" dirty="0"/>
          </a:p>
          <a:p>
            <a:pPr marL="0" indent="0">
              <a:buNone/>
            </a:pPr>
            <a:r>
              <a:rPr lang="en-US" dirty="0">
                <a:hlinkClick r:id="rId5"/>
              </a:rPr>
              <a:t>www.bbcbitesize.com</a:t>
            </a:r>
            <a:endParaRPr lang="en-US" dirty="0"/>
          </a:p>
          <a:p>
            <a:pPr marL="0" indent="0">
              <a:buNone/>
            </a:pPr>
            <a:r>
              <a:rPr lang="en-US" dirty="0">
                <a:hlinkClick r:id="rId6"/>
              </a:rPr>
              <a:t>www.oxfordowl.com</a:t>
            </a:r>
            <a:r>
              <a:rPr lang="en-US" dirty="0"/>
              <a:t> </a:t>
            </a:r>
          </a:p>
        </p:txBody>
      </p:sp>
      <p:pic>
        <p:nvPicPr>
          <p:cNvPr id="1026" name="Picture 2" descr="Does Music Need To Have Meaning? | This or that questions, Smiley, Emoji">
            <a:extLst>
              <a:ext uri="{FF2B5EF4-FFF2-40B4-BE49-F238E27FC236}">
                <a16:creationId xmlns:a16="http://schemas.microsoft.com/office/drawing/2014/main" id="{13A04DC8-6D1E-0048-B658-640944BE9E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0205" y="2710528"/>
            <a:ext cx="2617206" cy="261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98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38C9-79FF-1E4F-BB46-F89C5D16BAC9}"/>
              </a:ext>
            </a:extLst>
          </p:cNvPr>
          <p:cNvSpPr>
            <a:spLocks noGrp="1"/>
          </p:cNvSpPr>
          <p:nvPr>
            <p:ph type="title"/>
          </p:nvPr>
        </p:nvSpPr>
        <p:spPr/>
        <p:txBody>
          <a:bodyPr/>
          <a:lstStyle/>
          <a:p>
            <a:r>
              <a:rPr lang="en-US" dirty="0"/>
              <a:t>Google classroom</a:t>
            </a:r>
          </a:p>
        </p:txBody>
      </p:sp>
      <p:pic>
        <p:nvPicPr>
          <p:cNvPr id="4" name="Content Placeholder 3">
            <a:extLst>
              <a:ext uri="{FF2B5EF4-FFF2-40B4-BE49-F238E27FC236}">
                <a16:creationId xmlns:a16="http://schemas.microsoft.com/office/drawing/2014/main" id="{E1398FCF-FF6E-9C43-BDB7-1D609BDA2E00}"/>
              </a:ext>
            </a:extLst>
          </p:cNvPr>
          <p:cNvPicPr>
            <a:picLocks noGrp="1" noChangeAspect="1"/>
          </p:cNvPicPr>
          <p:nvPr>
            <p:ph idx="1"/>
          </p:nvPr>
        </p:nvPicPr>
        <p:blipFill>
          <a:blip r:embed="rId2"/>
          <a:stretch>
            <a:fillRect/>
          </a:stretch>
        </p:blipFill>
        <p:spPr>
          <a:xfrm>
            <a:off x="636420" y="1866429"/>
            <a:ext cx="6492266" cy="3541712"/>
          </a:xfrm>
          <a:prstGeom prst="rect">
            <a:avLst/>
          </a:prstGeom>
        </p:spPr>
      </p:pic>
      <p:sp>
        <p:nvSpPr>
          <p:cNvPr id="5" name="TextBox 4">
            <a:extLst>
              <a:ext uri="{FF2B5EF4-FFF2-40B4-BE49-F238E27FC236}">
                <a16:creationId xmlns:a16="http://schemas.microsoft.com/office/drawing/2014/main" id="{FC950ECD-DB24-D048-9F72-80EB48CD75D9}"/>
              </a:ext>
            </a:extLst>
          </p:cNvPr>
          <p:cNvSpPr txBox="1"/>
          <p:nvPr/>
        </p:nvSpPr>
        <p:spPr>
          <a:xfrm>
            <a:off x="7302924" y="2182954"/>
            <a:ext cx="3744487" cy="1569660"/>
          </a:xfrm>
          <a:prstGeom prst="rect">
            <a:avLst/>
          </a:prstGeom>
          <a:noFill/>
        </p:spPr>
        <p:txBody>
          <a:bodyPr wrap="none" rtlCol="0">
            <a:spAutoFit/>
          </a:bodyPr>
          <a:lstStyle/>
          <a:p>
            <a:r>
              <a:rPr lang="en-US" sz="3200" dirty="0"/>
              <a:t>What is it?</a:t>
            </a:r>
          </a:p>
          <a:p>
            <a:r>
              <a:rPr lang="en-US" sz="3200" dirty="0"/>
              <a:t>How do you access it?</a:t>
            </a:r>
          </a:p>
          <a:p>
            <a:r>
              <a:rPr lang="en-US" sz="3200" dirty="0"/>
              <a:t>When will we use it?</a:t>
            </a:r>
          </a:p>
        </p:txBody>
      </p:sp>
    </p:spTree>
    <p:extLst>
      <p:ext uri="{BB962C8B-B14F-4D97-AF65-F5344CB8AC3E}">
        <p14:creationId xmlns:p14="http://schemas.microsoft.com/office/powerpoint/2010/main" val="51904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F1B4-DF1F-2A4F-A071-D6AA25100EF8}"/>
              </a:ext>
            </a:extLst>
          </p:cNvPr>
          <p:cNvSpPr>
            <a:spLocks noGrp="1"/>
          </p:cNvSpPr>
          <p:nvPr>
            <p:ph type="title"/>
          </p:nvPr>
        </p:nvSpPr>
        <p:spPr/>
        <p:txBody>
          <a:bodyPr/>
          <a:lstStyle/>
          <a:p>
            <a:r>
              <a:rPr lang="en-US" dirty="0"/>
              <a:t>Any questions? </a:t>
            </a:r>
          </a:p>
        </p:txBody>
      </p:sp>
      <p:sp>
        <p:nvSpPr>
          <p:cNvPr id="3" name="Content Placeholder 2">
            <a:extLst>
              <a:ext uri="{FF2B5EF4-FFF2-40B4-BE49-F238E27FC236}">
                <a16:creationId xmlns:a16="http://schemas.microsoft.com/office/drawing/2014/main" id="{F720AB77-E5AF-DB4B-BB38-20F96E9B78B9}"/>
              </a:ext>
            </a:extLst>
          </p:cNvPr>
          <p:cNvSpPr>
            <a:spLocks noGrp="1"/>
          </p:cNvSpPr>
          <p:nvPr>
            <p:ph idx="1"/>
          </p:nvPr>
        </p:nvSpPr>
        <p:spPr/>
        <p:txBody>
          <a:bodyPr/>
          <a:lstStyle/>
          <a:p>
            <a:endParaRPr lang="en-US" dirty="0"/>
          </a:p>
        </p:txBody>
      </p:sp>
      <p:pic>
        <p:nvPicPr>
          <p:cNvPr id="1026" name="Picture 2" descr="Question Mark Cartoon Character Royalty Free Cliparts, Vectors, And Stock  Illustration. Image 15220218.">
            <a:extLst>
              <a:ext uri="{FF2B5EF4-FFF2-40B4-BE49-F238E27FC236}">
                <a16:creationId xmlns:a16="http://schemas.microsoft.com/office/drawing/2014/main" id="{B8D5D126-52E0-AB40-ADE1-3D66F96B2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6294" y="1960607"/>
            <a:ext cx="2283283" cy="383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908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462013-8324-824C-ABC5-4E9D075D3803}"/>
              </a:ext>
            </a:extLst>
          </p:cNvPr>
          <p:cNvSpPr/>
          <p:nvPr/>
        </p:nvSpPr>
        <p:spPr>
          <a:xfrm>
            <a:off x="129571" y="0"/>
            <a:ext cx="2452531" cy="923330"/>
          </a:xfrm>
          <a:prstGeom prst="rect">
            <a:avLst/>
          </a:prstGeom>
          <a:noFill/>
        </p:spPr>
        <p:txBody>
          <a:bodyPr wrap="none" lIns="91440" tIns="45720" rIns="91440" bIns="45720">
            <a:spAutoFit/>
          </a:bodyPr>
          <a:lstStyle/>
          <a:p>
            <a:pPr algn="ctr"/>
            <a:r>
              <a:rPr lang="en-GB" sz="5400" b="0" cap="none" spc="0" dirty="0">
                <a:ln w="0"/>
                <a:solidFill>
                  <a:schemeClr val="tx1"/>
                </a:solidFill>
                <a:effectLst>
                  <a:outerShdw blurRad="38100" dist="19050" dir="2700000" algn="tl" rotWithShape="0">
                    <a:schemeClr val="dk1">
                      <a:alpha val="40000"/>
                    </a:schemeClr>
                  </a:outerShdw>
                </a:effectLst>
              </a:rPr>
              <a:t>Website</a:t>
            </a:r>
          </a:p>
        </p:txBody>
      </p:sp>
      <p:sp>
        <p:nvSpPr>
          <p:cNvPr id="6" name="Rectangle 5">
            <a:extLst>
              <a:ext uri="{FF2B5EF4-FFF2-40B4-BE49-F238E27FC236}">
                <a16:creationId xmlns:a16="http://schemas.microsoft.com/office/drawing/2014/main" id="{05C81095-4489-B048-85BF-8467A462CE84}"/>
              </a:ext>
            </a:extLst>
          </p:cNvPr>
          <p:cNvSpPr/>
          <p:nvPr/>
        </p:nvSpPr>
        <p:spPr>
          <a:xfrm>
            <a:off x="7300685" y="1489106"/>
            <a:ext cx="4392741" cy="461665"/>
          </a:xfrm>
          <a:prstGeom prst="rect">
            <a:avLst/>
          </a:prstGeom>
        </p:spPr>
        <p:txBody>
          <a:bodyPr wrap="none">
            <a:spAutoFit/>
          </a:bodyPr>
          <a:lstStyle/>
          <a:p>
            <a:r>
              <a:rPr lang="en-US" sz="2400" dirty="0"/>
              <a:t>https://</a:t>
            </a:r>
            <a:r>
              <a:rPr lang="en-US" sz="2400" dirty="0" err="1"/>
              <a:t>www.hoolesmprimary.co.uk</a:t>
            </a:r>
            <a:endParaRPr lang="en-US" sz="2400" dirty="0"/>
          </a:p>
        </p:txBody>
      </p:sp>
      <p:cxnSp>
        <p:nvCxnSpPr>
          <p:cNvPr id="8" name="Straight Arrow Connector 7">
            <a:extLst>
              <a:ext uri="{FF2B5EF4-FFF2-40B4-BE49-F238E27FC236}">
                <a16:creationId xmlns:a16="http://schemas.microsoft.com/office/drawing/2014/main" id="{6EF9CB98-E0C0-D54F-B32B-5DD1ED2B8332}"/>
              </a:ext>
            </a:extLst>
          </p:cNvPr>
          <p:cNvCxnSpPr/>
          <p:nvPr/>
        </p:nvCxnSpPr>
        <p:spPr>
          <a:xfrm>
            <a:off x="9193511" y="2060028"/>
            <a:ext cx="0" cy="914400"/>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10E98D78-E764-844E-85E8-9C8B5D6756F1}"/>
              </a:ext>
            </a:extLst>
          </p:cNvPr>
          <p:cNvSpPr txBox="1"/>
          <p:nvPr/>
        </p:nvSpPr>
        <p:spPr>
          <a:xfrm>
            <a:off x="8769356" y="3083685"/>
            <a:ext cx="848309" cy="369332"/>
          </a:xfrm>
          <a:prstGeom prst="rect">
            <a:avLst/>
          </a:prstGeom>
          <a:noFill/>
        </p:spPr>
        <p:txBody>
          <a:bodyPr wrap="none" rtlCol="0">
            <a:spAutoFit/>
          </a:bodyPr>
          <a:lstStyle/>
          <a:p>
            <a:r>
              <a:rPr lang="en-US" dirty="0"/>
              <a:t>Classes</a:t>
            </a:r>
          </a:p>
        </p:txBody>
      </p:sp>
      <p:cxnSp>
        <p:nvCxnSpPr>
          <p:cNvPr id="10" name="Straight Arrow Connector 9">
            <a:extLst>
              <a:ext uri="{FF2B5EF4-FFF2-40B4-BE49-F238E27FC236}">
                <a16:creationId xmlns:a16="http://schemas.microsoft.com/office/drawing/2014/main" id="{170D58F5-AFE7-6D4A-8D10-9AC20DE8A17A}"/>
              </a:ext>
            </a:extLst>
          </p:cNvPr>
          <p:cNvCxnSpPr/>
          <p:nvPr/>
        </p:nvCxnSpPr>
        <p:spPr>
          <a:xfrm>
            <a:off x="9195724" y="3547241"/>
            <a:ext cx="0" cy="914400"/>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231F4FA6-A1AC-B943-92FF-EA4515C5C5BA}"/>
              </a:ext>
            </a:extLst>
          </p:cNvPr>
          <p:cNvSpPr txBox="1"/>
          <p:nvPr/>
        </p:nvSpPr>
        <p:spPr>
          <a:xfrm>
            <a:off x="8019393" y="4613672"/>
            <a:ext cx="2095830" cy="369332"/>
          </a:xfrm>
          <a:prstGeom prst="rect">
            <a:avLst/>
          </a:prstGeom>
          <a:noFill/>
        </p:spPr>
        <p:txBody>
          <a:bodyPr wrap="none" rtlCol="0">
            <a:spAutoFit/>
          </a:bodyPr>
          <a:lstStyle/>
          <a:p>
            <a:r>
              <a:rPr lang="en-US" dirty="0"/>
              <a:t>Atlantis-What’s new?</a:t>
            </a:r>
          </a:p>
        </p:txBody>
      </p:sp>
      <p:pic>
        <p:nvPicPr>
          <p:cNvPr id="2" name="Picture 1">
            <a:extLst>
              <a:ext uri="{FF2B5EF4-FFF2-40B4-BE49-F238E27FC236}">
                <a16:creationId xmlns:a16="http://schemas.microsoft.com/office/drawing/2014/main" id="{C8CAAE67-3C96-E140-B84C-3426E8DF0BC1}"/>
              </a:ext>
            </a:extLst>
          </p:cNvPr>
          <p:cNvPicPr>
            <a:picLocks noChangeAspect="1"/>
          </p:cNvPicPr>
          <p:nvPr/>
        </p:nvPicPr>
        <p:blipFill>
          <a:blip r:embed="rId2"/>
          <a:stretch>
            <a:fillRect/>
          </a:stretch>
        </p:blipFill>
        <p:spPr>
          <a:xfrm>
            <a:off x="399261" y="1430720"/>
            <a:ext cx="6283714" cy="4233041"/>
          </a:xfrm>
          <a:prstGeom prst="rect">
            <a:avLst/>
          </a:prstGeom>
        </p:spPr>
      </p:pic>
    </p:spTree>
    <p:extLst>
      <p:ext uri="{BB962C8B-B14F-4D97-AF65-F5344CB8AC3E}">
        <p14:creationId xmlns:p14="http://schemas.microsoft.com/office/powerpoint/2010/main" val="201923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ED0C-F662-E042-85A0-711AE065C66E}"/>
              </a:ext>
            </a:extLst>
          </p:cNvPr>
          <p:cNvSpPr>
            <a:spLocks noGrp="1"/>
          </p:cNvSpPr>
          <p:nvPr>
            <p:ph type="title"/>
          </p:nvPr>
        </p:nvSpPr>
        <p:spPr/>
        <p:txBody>
          <a:bodyPr/>
          <a:lstStyle/>
          <a:p>
            <a:r>
              <a:rPr lang="en-US" dirty="0"/>
              <a:t>Curriculum</a:t>
            </a:r>
          </a:p>
        </p:txBody>
      </p:sp>
      <p:sp>
        <p:nvSpPr>
          <p:cNvPr id="6" name="TextBox 5">
            <a:extLst>
              <a:ext uri="{FF2B5EF4-FFF2-40B4-BE49-F238E27FC236}">
                <a16:creationId xmlns:a16="http://schemas.microsoft.com/office/drawing/2014/main" id="{25AA0F03-4A7E-1840-9FA7-F9E2DF00A7A6}"/>
              </a:ext>
            </a:extLst>
          </p:cNvPr>
          <p:cNvSpPr txBox="1"/>
          <p:nvPr/>
        </p:nvSpPr>
        <p:spPr>
          <a:xfrm>
            <a:off x="11701849" y="-840259"/>
            <a:ext cx="184731" cy="369332"/>
          </a:xfrm>
          <a:prstGeom prst="rect">
            <a:avLst/>
          </a:prstGeom>
          <a:solidFill>
            <a:srgbClr val="9BBB58"/>
          </a:solidFill>
        </p:spPr>
        <p:txBody>
          <a:bodyPr wrap="none" rtlCol="0">
            <a:spAutoFit/>
          </a:bodyPr>
          <a:lstStyle/>
          <a:p>
            <a:endParaRPr lang="en-US" dirty="0"/>
          </a:p>
        </p:txBody>
      </p:sp>
      <p:sp>
        <p:nvSpPr>
          <p:cNvPr id="11" name="TextBox 10">
            <a:extLst>
              <a:ext uri="{FF2B5EF4-FFF2-40B4-BE49-F238E27FC236}">
                <a16:creationId xmlns:a16="http://schemas.microsoft.com/office/drawing/2014/main" id="{C8399468-430B-3846-BC69-648BBC3F2B5C}"/>
              </a:ext>
            </a:extLst>
          </p:cNvPr>
          <p:cNvSpPr txBox="1"/>
          <p:nvPr/>
        </p:nvSpPr>
        <p:spPr>
          <a:xfrm>
            <a:off x="1300163" y="2286000"/>
            <a:ext cx="2933880" cy="2800767"/>
          </a:xfrm>
          <a:prstGeom prst="rect">
            <a:avLst/>
          </a:prstGeom>
          <a:noFill/>
        </p:spPr>
        <p:txBody>
          <a:bodyPr wrap="none" rtlCol="0">
            <a:spAutoFit/>
          </a:bodyPr>
          <a:lstStyle/>
          <a:p>
            <a:pPr marL="285750" indent="-285750">
              <a:buFont typeface="Arial" panose="020B0604020202020204" pitchFamily="34" charset="0"/>
              <a:buChar char="•"/>
            </a:pPr>
            <a:r>
              <a:rPr lang="en-US" sz="4400" dirty="0"/>
              <a:t>Stimulating</a:t>
            </a:r>
          </a:p>
          <a:p>
            <a:pPr marL="285750" indent="-285750">
              <a:buFont typeface="Arial" panose="020B0604020202020204" pitchFamily="34" charset="0"/>
              <a:buChar char="•"/>
            </a:pPr>
            <a:r>
              <a:rPr lang="en-US" sz="4400" dirty="0"/>
              <a:t>Exciting</a:t>
            </a:r>
          </a:p>
          <a:p>
            <a:pPr marL="285750" indent="-285750">
              <a:buFont typeface="Arial" panose="020B0604020202020204" pitchFamily="34" charset="0"/>
              <a:buChar char="•"/>
            </a:pPr>
            <a:r>
              <a:rPr lang="en-US" sz="4400" dirty="0"/>
              <a:t>Hands on</a:t>
            </a:r>
          </a:p>
          <a:p>
            <a:pPr marL="285750" indent="-285750">
              <a:buFont typeface="Arial" panose="020B0604020202020204" pitchFamily="34" charset="0"/>
              <a:buChar char="•"/>
            </a:pPr>
            <a:r>
              <a:rPr lang="en-US" sz="4400" dirty="0"/>
              <a:t>Creative</a:t>
            </a:r>
          </a:p>
        </p:txBody>
      </p:sp>
      <p:pic>
        <p:nvPicPr>
          <p:cNvPr id="3" name="Picture 2">
            <a:extLst>
              <a:ext uri="{FF2B5EF4-FFF2-40B4-BE49-F238E27FC236}">
                <a16:creationId xmlns:a16="http://schemas.microsoft.com/office/drawing/2014/main" id="{8FABBA23-BF9E-544A-976F-A475F1D23C25}"/>
              </a:ext>
            </a:extLst>
          </p:cNvPr>
          <p:cNvPicPr>
            <a:picLocks noChangeAspect="1"/>
          </p:cNvPicPr>
          <p:nvPr/>
        </p:nvPicPr>
        <p:blipFill>
          <a:blip r:embed="rId2"/>
          <a:stretch>
            <a:fillRect/>
          </a:stretch>
        </p:blipFill>
        <p:spPr>
          <a:xfrm>
            <a:off x="5377535" y="900602"/>
            <a:ext cx="5160847" cy="5945041"/>
          </a:xfrm>
          <a:prstGeom prst="rect">
            <a:avLst/>
          </a:prstGeom>
        </p:spPr>
      </p:pic>
      <p:sp>
        <p:nvSpPr>
          <p:cNvPr id="5" name="Rectangle 4">
            <a:extLst>
              <a:ext uri="{FF2B5EF4-FFF2-40B4-BE49-F238E27FC236}">
                <a16:creationId xmlns:a16="http://schemas.microsoft.com/office/drawing/2014/main" id="{FB049A7F-3542-B143-9373-4FF4B79C242C}"/>
              </a:ext>
            </a:extLst>
          </p:cNvPr>
          <p:cNvSpPr/>
          <p:nvPr/>
        </p:nvSpPr>
        <p:spPr>
          <a:xfrm>
            <a:off x="7614160" y="1209038"/>
            <a:ext cx="1665764" cy="65683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964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ED2EF-E2B5-B54B-B668-486FA9E5DC8D}"/>
              </a:ext>
            </a:extLst>
          </p:cNvPr>
          <p:cNvSpPr>
            <a:spLocks noGrp="1"/>
          </p:cNvSpPr>
          <p:nvPr>
            <p:ph type="title"/>
          </p:nvPr>
        </p:nvSpPr>
        <p:spPr>
          <a:xfrm>
            <a:off x="1467233" y="-159247"/>
            <a:ext cx="9905998" cy="1478570"/>
          </a:xfrm>
        </p:spPr>
        <p:txBody>
          <a:bodyPr/>
          <a:lstStyle/>
          <a:p>
            <a:r>
              <a:rPr lang="en-US" dirty="0"/>
              <a:t>Topics this term</a:t>
            </a:r>
          </a:p>
        </p:txBody>
      </p:sp>
      <p:pic>
        <p:nvPicPr>
          <p:cNvPr id="3" name="Picture 2">
            <a:extLst>
              <a:ext uri="{FF2B5EF4-FFF2-40B4-BE49-F238E27FC236}">
                <a16:creationId xmlns:a16="http://schemas.microsoft.com/office/drawing/2014/main" id="{3BFC207F-6F1B-234A-BC7E-D924F9558372}"/>
              </a:ext>
            </a:extLst>
          </p:cNvPr>
          <p:cNvPicPr>
            <a:picLocks noChangeAspect="1"/>
          </p:cNvPicPr>
          <p:nvPr/>
        </p:nvPicPr>
        <p:blipFill>
          <a:blip r:embed="rId2"/>
          <a:stretch>
            <a:fillRect/>
          </a:stretch>
        </p:blipFill>
        <p:spPr>
          <a:xfrm>
            <a:off x="1346886" y="1096071"/>
            <a:ext cx="9144001" cy="5555376"/>
          </a:xfrm>
          <a:prstGeom prst="rect">
            <a:avLst/>
          </a:prstGeom>
        </p:spPr>
      </p:pic>
    </p:spTree>
    <p:extLst>
      <p:ext uri="{BB962C8B-B14F-4D97-AF65-F5344CB8AC3E}">
        <p14:creationId xmlns:p14="http://schemas.microsoft.com/office/powerpoint/2010/main" val="35428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5664-907A-514F-A1D4-CD93BCFECEF7}"/>
              </a:ext>
            </a:extLst>
          </p:cNvPr>
          <p:cNvSpPr>
            <a:spLocks noGrp="1"/>
          </p:cNvSpPr>
          <p:nvPr>
            <p:ph type="title"/>
          </p:nvPr>
        </p:nvSpPr>
        <p:spPr/>
        <p:txBody>
          <a:bodyPr/>
          <a:lstStyle/>
          <a:p>
            <a:r>
              <a:rPr lang="en-US" dirty="0"/>
              <a:t>Who’s here and when?</a:t>
            </a:r>
          </a:p>
        </p:txBody>
      </p:sp>
      <p:sp>
        <p:nvSpPr>
          <p:cNvPr id="3" name="Content Placeholder 2">
            <a:extLst>
              <a:ext uri="{FF2B5EF4-FFF2-40B4-BE49-F238E27FC236}">
                <a16:creationId xmlns:a16="http://schemas.microsoft.com/office/drawing/2014/main" id="{C4D43302-7BE8-3F42-B774-2F01EB521A1B}"/>
              </a:ext>
            </a:extLst>
          </p:cNvPr>
          <p:cNvSpPr>
            <a:spLocks noGrp="1"/>
          </p:cNvSpPr>
          <p:nvPr>
            <p:ph idx="1"/>
          </p:nvPr>
        </p:nvSpPr>
        <p:spPr/>
        <p:txBody>
          <a:bodyPr/>
          <a:lstStyle/>
          <a:p>
            <a:r>
              <a:rPr lang="en-US" dirty="0" err="1"/>
              <a:t>Mrs</a:t>
            </a:r>
            <a:r>
              <a:rPr lang="en-US" dirty="0"/>
              <a:t> Horn- Mon-Wed</a:t>
            </a:r>
          </a:p>
          <a:p>
            <a:r>
              <a:rPr lang="en-US" dirty="0"/>
              <a:t>Mr Pitcher- Wed-Friday</a:t>
            </a:r>
          </a:p>
          <a:p>
            <a:r>
              <a:rPr lang="en-US" dirty="0" err="1"/>
              <a:t>Mrs</a:t>
            </a:r>
            <a:r>
              <a:rPr lang="en-US" dirty="0"/>
              <a:t> Patel every morning supporting the children</a:t>
            </a:r>
          </a:p>
          <a:p>
            <a:r>
              <a:rPr lang="en-US" dirty="0"/>
              <a:t>Both of us are available to contact via ClassDojo and we both keep in contact with each other throughout the week incase we need to relay any messages.</a:t>
            </a:r>
          </a:p>
        </p:txBody>
      </p:sp>
      <p:pic>
        <p:nvPicPr>
          <p:cNvPr id="4" name="Picture 3">
            <a:extLst>
              <a:ext uri="{FF2B5EF4-FFF2-40B4-BE49-F238E27FC236}">
                <a16:creationId xmlns:a16="http://schemas.microsoft.com/office/drawing/2014/main" id="{D5981681-BC28-B342-86AD-050EC5A05D59}"/>
              </a:ext>
            </a:extLst>
          </p:cNvPr>
          <p:cNvPicPr>
            <a:picLocks noChangeAspect="1"/>
          </p:cNvPicPr>
          <p:nvPr/>
        </p:nvPicPr>
        <p:blipFill>
          <a:blip r:embed="rId2"/>
          <a:stretch>
            <a:fillRect/>
          </a:stretch>
        </p:blipFill>
        <p:spPr>
          <a:xfrm>
            <a:off x="4379911" y="4969606"/>
            <a:ext cx="2949577" cy="1643190"/>
          </a:xfrm>
          <a:prstGeom prst="rect">
            <a:avLst/>
          </a:prstGeom>
        </p:spPr>
      </p:pic>
      <p:pic>
        <p:nvPicPr>
          <p:cNvPr id="7" name="Picture 6">
            <a:extLst>
              <a:ext uri="{FF2B5EF4-FFF2-40B4-BE49-F238E27FC236}">
                <a16:creationId xmlns:a16="http://schemas.microsoft.com/office/drawing/2014/main" id="{98E74058-B712-FB41-9964-6907476AD0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07504">
            <a:off x="8175913" y="618518"/>
            <a:ext cx="2612159" cy="2586037"/>
          </a:xfrm>
          <a:prstGeom prst="rect">
            <a:avLst/>
          </a:prstGeom>
        </p:spPr>
      </p:pic>
    </p:spTree>
    <p:extLst>
      <p:ext uri="{BB962C8B-B14F-4D97-AF65-F5344CB8AC3E}">
        <p14:creationId xmlns:p14="http://schemas.microsoft.com/office/powerpoint/2010/main" val="36863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CD7B-D275-8A4F-843C-DF0BFAE779D7}"/>
              </a:ext>
            </a:extLst>
          </p:cNvPr>
          <p:cNvSpPr>
            <a:spLocks noGrp="1"/>
          </p:cNvSpPr>
          <p:nvPr>
            <p:ph type="title"/>
          </p:nvPr>
        </p:nvSpPr>
        <p:spPr>
          <a:xfrm>
            <a:off x="474148" y="0"/>
            <a:ext cx="9905998" cy="1478570"/>
          </a:xfrm>
        </p:spPr>
        <p:txBody>
          <a:bodyPr/>
          <a:lstStyle/>
          <a:p>
            <a:r>
              <a:rPr lang="en-US" dirty="0"/>
              <a:t>	tIMETABLE</a:t>
            </a:r>
          </a:p>
        </p:txBody>
      </p:sp>
    </p:spTree>
    <p:extLst>
      <p:ext uri="{BB962C8B-B14F-4D97-AF65-F5344CB8AC3E}">
        <p14:creationId xmlns:p14="http://schemas.microsoft.com/office/powerpoint/2010/main" val="1907638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071D-DB00-BF47-A5B7-9A78CA030283}"/>
              </a:ext>
            </a:extLst>
          </p:cNvPr>
          <p:cNvSpPr>
            <a:spLocks noGrp="1"/>
          </p:cNvSpPr>
          <p:nvPr>
            <p:ph type="title"/>
          </p:nvPr>
        </p:nvSpPr>
        <p:spPr>
          <a:xfrm>
            <a:off x="1341109" y="-117205"/>
            <a:ext cx="9905998" cy="1478570"/>
          </a:xfrm>
        </p:spPr>
        <p:txBody>
          <a:bodyPr/>
          <a:lstStyle/>
          <a:p>
            <a:r>
              <a:rPr lang="en-US" dirty="0"/>
              <a:t>CLASSDOJO</a:t>
            </a:r>
          </a:p>
        </p:txBody>
      </p:sp>
      <p:sp>
        <p:nvSpPr>
          <p:cNvPr id="7" name="TextBox 6">
            <a:extLst>
              <a:ext uri="{FF2B5EF4-FFF2-40B4-BE49-F238E27FC236}">
                <a16:creationId xmlns:a16="http://schemas.microsoft.com/office/drawing/2014/main" id="{71421D8C-B670-4944-82BD-F8619CE2A705}"/>
              </a:ext>
            </a:extLst>
          </p:cNvPr>
          <p:cNvSpPr txBox="1"/>
          <p:nvPr/>
        </p:nvSpPr>
        <p:spPr>
          <a:xfrm>
            <a:off x="3478924" y="5023944"/>
            <a:ext cx="4679551" cy="1231106"/>
          </a:xfrm>
          <a:prstGeom prst="rect">
            <a:avLst/>
          </a:prstGeom>
          <a:noFill/>
        </p:spPr>
        <p:txBody>
          <a:bodyPr wrap="none" rtlCol="0">
            <a:spAutoFit/>
          </a:bodyPr>
          <a:lstStyle/>
          <a:p>
            <a:r>
              <a:rPr lang="en-US" sz="2800" dirty="0"/>
              <a:t>What do we use ClassDojo for?</a:t>
            </a:r>
          </a:p>
          <a:p>
            <a:r>
              <a:rPr lang="en-US" sz="2800" dirty="0"/>
              <a:t>How/when is best to contact us?</a:t>
            </a:r>
          </a:p>
          <a:p>
            <a:endParaRPr lang="en-US" dirty="0"/>
          </a:p>
        </p:txBody>
      </p:sp>
      <p:pic>
        <p:nvPicPr>
          <p:cNvPr id="3" name="Picture 2">
            <a:extLst>
              <a:ext uri="{FF2B5EF4-FFF2-40B4-BE49-F238E27FC236}">
                <a16:creationId xmlns:a16="http://schemas.microsoft.com/office/drawing/2014/main" id="{3D3C6BC4-7757-E741-AC24-60C6E34EEF81}"/>
              </a:ext>
            </a:extLst>
          </p:cNvPr>
          <p:cNvPicPr>
            <a:picLocks noChangeAspect="1"/>
          </p:cNvPicPr>
          <p:nvPr/>
        </p:nvPicPr>
        <p:blipFill>
          <a:blip r:embed="rId2"/>
          <a:stretch>
            <a:fillRect/>
          </a:stretch>
        </p:blipFill>
        <p:spPr>
          <a:xfrm>
            <a:off x="747367" y="1361365"/>
            <a:ext cx="10675315" cy="3154270"/>
          </a:xfrm>
          <a:prstGeom prst="rect">
            <a:avLst/>
          </a:prstGeom>
        </p:spPr>
      </p:pic>
    </p:spTree>
    <p:extLst>
      <p:ext uri="{BB962C8B-B14F-4D97-AF65-F5344CB8AC3E}">
        <p14:creationId xmlns:p14="http://schemas.microsoft.com/office/powerpoint/2010/main" val="369340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DEEAE-5625-AA43-B985-5F043C0B2E64}"/>
              </a:ext>
            </a:extLst>
          </p:cNvPr>
          <p:cNvSpPr>
            <a:spLocks noGrp="1"/>
          </p:cNvSpPr>
          <p:nvPr>
            <p:ph type="title"/>
          </p:nvPr>
        </p:nvSpPr>
        <p:spPr/>
        <p:txBody>
          <a:bodyPr/>
          <a:lstStyle/>
          <a:p>
            <a:r>
              <a:rPr lang="en-US" dirty="0"/>
              <a:t>Homework and spellings</a:t>
            </a:r>
          </a:p>
        </p:txBody>
      </p:sp>
      <p:pic>
        <p:nvPicPr>
          <p:cNvPr id="6" name="Picture 5">
            <a:extLst>
              <a:ext uri="{FF2B5EF4-FFF2-40B4-BE49-F238E27FC236}">
                <a16:creationId xmlns:a16="http://schemas.microsoft.com/office/drawing/2014/main" id="{F32832DE-CA33-0B4C-A326-741582F92C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8918" y="4150816"/>
            <a:ext cx="3744098" cy="2106055"/>
          </a:xfrm>
          <a:prstGeom prst="rect">
            <a:avLst/>
          </a:prstGeom>
        </p:spPr>
      </p:pic>
      <p:sp>
        <p:nvSpPr>
          <p:cNvPr id="8" name="TextBox 7">
            <a:extLst>
              <a:ext uri="{FF2B5EF4-FFF2-40B4-BE49-F238E27FC236}">
                <a16:creationId xmlns:a16="http://schemas.microsoft.com/office/drawing/2014/main" id="{3AB35CC3-A769-A646-9E2F-3897B44E1350}"/>
              </a:ext>
            </a:extLst>
          </p:cNvPr>
          <p:cNvSpPr txBox="1"/>
          <p:nvPr/>
        </p:nvSpPr>
        <p:spPr>
          <a:xfrm>
            <a:off x="8258175" y="4329113"/>
            <a:ext cx="1779654" cy="1569660"/>
          </a:xfrm>
          <a:prstGeom prst="rect">
            <a:avLst/>
          </a:prstGeom>
          <a:noFill/>
        </p:spPr>
        <p:txBody>
          <a:bodyPr wrap="none" rtlCol="0">
            <a:spAutoFit/>
          </a:bodyPr>
          <a:lstStyle/>
          <a:p>
            <a:pPr marL="457200" indent="-457200">
              <a:buFont typeface="Arial" panose="020B0604020202020204" pitchFamily="34" charset="0"/>
              <a:buChar char="•"/>
            </a:pPr>
            <a:r>
              <a:rPr lang="en-US" sz="3200" dirty="0"/>
              <a:t>When?</a:t>
            </a:r>
          </a:p>
          <a:p>
            <a:pPr marL="457200" indent="-457200">
              <a:buFont typeface="Arial" panose="020B0604020202020204" pitchFamily="34" charset="0"/>
              <a:buChar char="•"/>
            </a:pPr>
            <a:r>
              <a:rPr lang="en-US" sz="3200" dirty="0"/>
              <a:t>How?</a:t>
            </a:r>
          </a:p>
          <a:p>
            <a:pPr marL="457200" indent="-457200">
              <a:buFont typeface="Arial" panose="020B0604020202020204" pitchFamily="34" charset="0"/>
              <a:buChar char="•"/>
            </a:pPr>
            <a:r>
              <a:rPr lang="en-US" sz="3200" dirty="0"/>
              <a:t>Issues?</a:t>
            </a:r>
          </a:p>
        </p:txBody>
      </p:sp>
      <p:pic>
        <p:nvPicPr>
          <p:cNvPr id="3" name="Picture 2">
            <a:extLst>
              <a:ext uri="{FF2B5EF4-FFF2-40B4-BE49-F238E27FC236}">
                <a16:creationId xmlns:a16="http://schemas.microsoft.com/office/drawing/2014/main" id="{E571FB6D-2A92-5548-97E1-E853ED6AC9A1}"/>
              </a:ext>
            </a:extLst>
          </p:cNvPr>
          <p:cNvPicPr>
            <a:picLocks noChangeAspect="1"/>
          </p:cNvPicPr>
          <p:nvPr/>
        </p:nvPicPr>
        <p:blipFill>
          <a:blip r:embed="rId3"/>
          <a:stretch>
            <a:fillRect/>
          </a:stretch>
        </p:blipFill>
        <p:spPr>
          <a:xfrm>
            <a:off x="7784137" y="1705677"/>
            <a:ext cx="2727730" cy="2044374"/>
          </a:xfrm>
          <a:prstGeom prst="rect">
            <a:avLst/>
          </a:prstGeom>
        </p:spPr>
      </p:pic>
      <p:pic>
        <p:nvPicPr>
          <p:cNvPr id="1026" name="Picture 2" descr="Times Table Rockstars and Numbots | Dunn Street Primary School">
            <a:extLst>
              <a:ext uri="{FF2B5EF4-FFF2-40B4-BE49-F238E27FC236}">
                <a16:creationId xmlns:a16="http://schemas.microsoft.com/office/drawing/2014/main" id="{9BEB9DAF-3A62-9543-8C70-FB606AE6A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60" y="1921414"/>
            <a:ext cx="3772464" cy="182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086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C4C9-E98F-D34C-8FE7-42B72A59CE63}"/>
              </a:ext>
            </a:extLst>
          </p:cNvPr>
          <p:cNvSpPr>
            <a:spLocks noGrp="1"/>
          </p:cNvSpPr>
          <p:nvPr>
            <p:ph type="title"/>
          </p:nvPr>
        </p:nvSpPr>
        <p:spPr/>
        <p:txBody>
          <a:bodyPr/>
          <a:lstStyle/>
          <a:p>
            <a:r>
              <a:rPr lang="en-US" dirty="0"/>
              <a:t>Phonics and reading</a:t>
            </a:r>
          </a:p>
        </p:txBody>
      </p:sp>
      <p:sp>
        <p:nvSpPr>
          <p:cNvPr id="3" name="Content Placeholder 2">
            <a:extLst>
              <a:ext uri="{FF2B5EF4-FFF2-40B4-BE49-F238E27FC236}">
                <a16:creationId xmlns:a16="http://schemas.microsoft.com/office/drawing/2014/main" id="{9538534E-5707-614C-AD12-9D37DA89F0CD}"/>
              </a:ext>
            </a:extLst>
          </p:cNvPr>
          <p:cNvSpPr>
            <a:spLocks noGrp="1"/>
          </p:cNvSpPr>
          <p:nvPr>
            <p:ph idx="1"/>
          </p:nvPr>
        </p:nvSpPr>
        <p:spPr/>
        <p:txBody>
          <a:bodyPr>
            <a:normAutofit lnSpcReduction="10000"/>
          </a:bodyPr>
          <a:lstStyle/>
          <a:p>
            <a:r>
              <a:rPr lang="en-US" dirty="0"/>
              <a:t>Phonics is streamed to enable us to make sure that your child is being taught at the correct level for them.  Occasionally phonics activities may be sent home. This may be because your child needs a little extra help with something or to consolidate learning.</a:t>
            </a:r>
          </a:p>
          <a:p>
            <a:r>
              <a:rPr lang="en-US" dirty="0"/>
              <a:t>Reading books need to be in school every Monday to be changed and then on a Thursday to be changed for over the weekend. Your child will also have a group guided reading session with Mrs Rishton twice every half term.</a:t>
            </a:r>
          </a:p>
          <a:p>
            <a:r>
              <a:rPr lang="en-US" dirty="0"/>
              <a:t>Please continue to listen to your child read at home.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38877096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{55C422DB-AFFE-D74D-94C6-BDC6FE1CB902}tf10001122</Template>
  <TotalTime>511</TotalTime>
  <Words>317</Words>
  <Application>Microsoft Macintosh PowerPoint</Application>
  <PresentationFormat>Widescreen</PresentationFormat>
  <Paragraphs>51</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Tw Cen MT</vt:lpstr>
      <vt:lpstr>Circuit</vt:lpstr>
      <vt:lpstr>Welcome parents anD families</vt:lpstr>
      <vt:lpstr>PowerPoint Presentation</vt:lpstr>
      <vt:lpstr>Curriculum</vt:lpstr>
      <vt:lpstr>Topics this term</vt:lpstr>
      <vt:lpstr>Who’s here and when?</vt:lpstr>
      <vt:lpstr> tIMETABLE</vt:lpstr>
      <vt:lpstr>CLASSDOJO</vt:lpstr>
      <vt:lpstr>Homework and spellings</vt:lpstr>
      <vt:lpstr>Phonics and reading</vt:lpstr>
      <vt:lpstr>Key dates</vt:lpstr>
      <vt:lpstr>EXAMPLES OF THE SCREENING CHECK</vt:lpstr>
      <vt:lpstr>How can parents help?</vt:lpstr>
      <vt:lpstr>Google classroom</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parents an families</dc:title>
  <dc:creator>Tom Pitcher</dc:creator>
  <cp:lastModifiedBy>Tom Pitcher</cp:lastModifiedBy>
  <cp:revision>23</cp:revision>
  <dcterms:created xsi:type="dcterms:W3CDTF">2019-09-16T20:02:59Z</dcterms:created>
  <dcterms:modified xsi:type="dcterms:W3CDTF">2020-09-23T07:01:17Z</dcterms:modified>
</cp:coreProperties>
</file>